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0696575" cy="7562850"/>
  <p:notesSz cx="7562850" cy="10696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mvLhICfn4bAWOX0rh5FvXvEAg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504" y="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50" cy="401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275" cy="481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275" cy="4813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1d31c4ed1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1d31c4ed1_2_23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부키즈는 북과 키즈를 합친 단어입니다.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아이들에게 책을 읽어주는 서비스라는 뜻에서 이런 이름을 지었습니다.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61d31c4ed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61d31c4ed1_2_41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동화책은 크게 </a:t>
            </a:r>
            <a:r>
              <a:rPr lang="en-US">
                <a:solidFill>
                  <a:schemeClr val="dk1"/>
                </a:solidFill>
              </a:rPr>
              <a:t>나레이션과, 대사의 </a:t>
            </a:r>
            <a:r>
              <a:rPr lang="en-US"/>
              <a:t>두 부분으로 나뉘어 집니다.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여기서 나레이션 부분은 직접 읽고, 대사부분은 녹음된 음성이 재생되어 부모님의 피로를 덜 수 있도록 하였습니다.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부모가 나레이션을 읽으면 </a:t>
            </a:r>
            <a:r>
              <a:rPr lang="en-US">
                <a:solidFill>
                  <a:schemeClr val="dk1"/>
                </a:solidFill>
              </a:rPr>
              <a:t>음성을 글자로 바꾸는 </a:t>
            </a:r>
            <a:r>
              <a:rPr lang="en-US"/>
              <a:t>STT를 통하여 문장을 적절하게 읽었는지 판단하고 다음 문장으로 넘어가게 됩니다. 아직 감이 안오시죠? 그래서 저희가 영상을 준비했습니다.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1e53d38b7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1e53d38b7_1_113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1e53d38b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61e53d38b7_1_12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다음으로는 TTS에 대해서 말씀드리도록 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그런 경우(어떤 경우?)를 위해 TTS 기능이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글자를 음성으로 바꾸는 TTS 기능을 이용해서 나레이션을 대신 읽어줄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동화책의 대사 부분도 기본적으로는 성우가 녹음한 음성을 들려주지만,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녹음된 음성이 없을 경우에는 TTS로 대사를 읽어줍니다.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개인적으로는 시연에서 TTS 보여주면서 그냥 한번 설명하는게 제일 깔끔한거 같긴한데..발표 시간이 너무 짧아지는게 문제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따로 페이지를 만들어서까지 보여줄 기능은 아닌거 같음 병성이가 써놓은 내용은 좋은데 그걸 그냥 시연에서 말하면 될꺼같음 ㅇㅇ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시간을 막 그렇게 재진 않을꺼야 ㅇㅇ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15분 넘는 조도 봤고, 10분 안되는 조도 봤음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0213e394c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0213e394c_3_2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60213e394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60213e394c_3_3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향후 개발 계획입니다.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저희는 최종적으로 다양한 동화 작가들이 저희 서비스에 동화를 등록할 수 있는 것을 목표로 하고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작가들이 직접 만든 창작 동화를 등록하여 아이들이 다양한 동화를 만나볼 수 있게 할 예정입니다.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또, 이런 창작 동화에 어울리는 TTS를 입혀주는 서비스를 제공할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동화를 등록할 때 작가들은 성우를 고용하여 동화의 대사를 녹음할 수 있지만,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그러지 못한경우에도 (작가들의) 동화를 실감나게 읽을 수 있도록 (대사가 실감나게 재생될 수 있도록) </a:t>
            </a:r>
            <a:r>
              <a:rPr lang="en-US" b="1"/>
              <a:t>상황에 맞는 여러가지 등장인물</a:t>
            </a:r>
            <a:r>
              <a:rPr lang="en-US"/>
              <a:t>들의 목소리를 인공지능 학습을 통해 TTS로 제공할 예정입니다. ( 이건 잘하면 질문 나오겠다 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60213e394c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60213e394c_3_30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프로젝트의 아키텍쳐 구조는 다음과 같습니다.(이렇습니다.)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서비스의 주요 기능인 STT는 React로 구현하였으며,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TTS는 django로 구현했습니다.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275" cy="4813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다음으로 팀원 소개입니다.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저와 수환님, 병성님이 프론트엔드에서 디자인을 맡았습니다.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도경님, 종은님, 미르님은 백엔드에서 TTS, STT 구현과 배포를 맡았습니다.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50" cy="401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60213e394c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60213e394c_3_40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여기까지 발표를 마치도록 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질문 있으시면 받겠습니다.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61d31c4ed1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61d31c4ed1_3_10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275" cy="4813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50" cy="401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f0da25673_2_26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여러분은 어린시절, 부모님과 무엇을 하며 시간을 보내셨나요?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장난감을 가지고 놀거나, 힘겨루기를 하신적도 있을겁니다.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이렇게 아이들과 함께 교감하면서도 아이의 교육에 매우 좋은 방법이 있습니다. 그것은 바로</a:t>
            </a:r>
            <a:endParaRPr sz="1300"/>
          </a:p>
        </p:txBody>
      </p:sp>
      <p:sp>
        <p:nvSpPr>
          <p:cNvPr id="117" name="Google Shape;117;g15f0da25673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1e53d38b7_1_48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책읽기 입니다.</a:t>
            </a:r>
            <a:endParaRPr sz="1300"/>
          </a:p>
        </p:txBody>
      </p:sp>
      <p:sp>
        <p:nvSpPr>
          <p:cNvPr id="130" name="Google Shape;130;g161e53d38b7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1e53d38b7_1_61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사실 이미 책읽어주기의 효과는 수많은 연구를 통해 증명되어 있습니다. 책읽어주기는 아이의 언어능력을 기르는데 효과적입니다.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또한 동화책은 선악이 확실하게 구분되어있어서 아이가 올바른 가치관을 형성하는데도 큰 도움이 됩니다.</a:t>
            </a:r>
            <a:endParaRPr sz="1300"/>
          </a:p>
        </p:txBody>
      </p:sp>
      <p:sp>
        <p:nvSpPr>
          <p:cNvPr id="141" name="Google Shape;141;g161e53d38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1e53d38b7_1_7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실제로 이탈리아 트렌토대 연구 결과에 따르면 꾸준히 책읽어주기를 진행한 아이의 지능이 그렇지 않은 아이들보다 상당수준 높아진 결과가 나온 바 있습니다.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이렇게 책읽기가 좋다는 것은 알수있습니다, 하지만 현실은 어떨까요?</a:t>
            </a:r>
            <a:endParaRPr sz="1300"/>
          </a:p>
        </p:txBody>
      </p:sp>
      <p:sp>
        <p:nvSpPr>
          <p:cNvPr id="155" name="Google Shape;155;g161e53d38b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1e53d38b7_1_87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현실은 이렇습니다.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직장생활로 바쁜 와중에, 퇴근한 뒤 저녁 혹은 모처럼 쉬는 주말에 시간을 내어 아이에게 책을 읽어주는것은 쉽지 않습니다. 또한 책 읽어주기 자체의 피로도도 만만치 않은데요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g161e53d38b7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61e53d38b7_1_99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아이의 집중력은 어른들의 것과 다르기 때문에 아이가 계속 집중할 수 있도록 신경써야 할 것이 많습니다. 어려운 단어는 설명해 주어야 하고, 아이가 흥미로워 하는 부분에서는 기다려주거나 질문을 통해 아이가 생각할 수 있는 시간을 주어야 합니다. 또 관심을 유지하기 위해 대사를 연기하거나 과장된 표현을 섞어 읽어주어야 하기에 책을 읽어주는 것의 피로도는 더 커질 수 밖에 없습니다. 그래서 아이와의 교감은 유지하면서 부모의 피로도는 줄일수 있는 방법을 찾다가 나온것이 바로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161e53d38b7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60213e394c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725" y="802225"/>
            <a:ext cx="5042100" cy="401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60213e394c_3_1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부키즈 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부키즈는 아이와 교감하면서 실감나게 동화를 읽어주는 서비스입니다.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1.png"/><Relationship Id="rId18" Type="http://schemas.openxmlformats.org/officeDocument/2006/relationships/image" Target="../media/image51.png"/><Relationship Id="rId3" Type="http://schemas.openxmlformats.org/officeDocument/2006/relationships/image" Target="../media/image13.png"/><Relationship Id="rId21" Type="http://schemas.openxmlformats.org/officeDocument/2006/relationships/image" Target="../media/image54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0.jp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9.jp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jpg"/><Relationship Id="rId23" Type="http://schemas.openxmlformats.org/officeDocument/2006/relationships/image" Target="../media/image56.png"/><Relationship Id="rId10" Type="http://schemas.openxmlformats.org/officeDocument/2006/relationships/image" Target="../media/image44.png"/><Relationship Id="rId19" Type="http://schemas.openxmlformats.org/officeDocument/2006/relationships/image" Target="../media/image52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9913" y="2005194"/>
            <a:ext cx="6848203" cy="563567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5979100" y="1388550"/>
            <a:ext cx="3890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2FA599"/>
                </a:solidFill>
              </a:rPr>
              <a:t>B</a:t>
            </a:r>
            <a:r>
              <a:rPr lang="en-US" sz="7000" b="1">
                <a:solidFill>
                  <a:srgbClr val="FF0000"/>
                </a:solidFill>
              </a:rPr>
              <a:t>O</a:t>
            </a:r>
            <a:r>
              <a:rPr lang="en-US" sz="7000" b="1">
                <a:solidFill>
                  <a:srgbClr val="F1C232"/>
                </a:solidFill>
              </a:rPr>
              <a:t>O</a:t>
            </a:r>
            <a:r>
              <a:rPr lang="en-US" sz="7000" b="1">
                <a:solidFill>
                  <a:srgbClr val="0000FF"/>
                </a:solidFill>
              </a:rPr>
              <a:t>K</a:t>
            </a:r>
            <a:r>
              <a:rPr lang="en-US" sz="7000" b="1">
                <a:solidFill>
                  <a:srgbClr val="674EA7"/>
                </a:solidFill>
              </a:rPr>
              <a:t>I</a:t>
            </a:r>
            <a:r>
              <a:rPr lang="en-US" sz="7000" b="1">
                <a:solidFill>
                  <a:srgbClr val="38761D"/>
                </a:solidFill>
              </a:rPr>
              <a:t>Z</a:t>
            </a:r>
            <a:r>
              <a:rPr lang="en-US" sz="4800" b="0" i="0" u="none" strike="noStrike" cap="none">
                <a:solidFill>
                  <a:srgbClr val="1C2F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3648" y="5862885"/>
            <a:ext cx="913030" cy="9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7806677" y="5888450"/>
            <a:ext cx="2889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1C2F69"/>
                </a:solidFill>
              </a:rPr>
              <a:t>A103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3472" y="6029877"/>
            <a:ext cx="529139" cy="56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1076" y="2395800"/>
            <a:ext cx="3766675" cy="4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1d31c4ed1_2_23"/>
          <p:cNvSpPr txBox="1">
            <a:spLocks noGrp="1"/>
          </p:cNvSpPr>
          <p:nvPr>
            <p:ph type="ctrTitle"/>
          </p:nvPr>
        </p:nvSpPr>
        <p:spPr>
          <a:xfrm>
            <a:off x="814843" y="1819938"/>
            <a:ext cx="8789100" cy="16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BOOK + KIDS = BOOKIZ</a:t>
            </a:r>
            <a:endParaRPr sz="6000"/>
          </a:p>
        </p:txBody>
      </p:sp>
      <p:pic>
        <p:nvPicPr>
          <p:cNvPr id="205" name="Google Shape;205;g161d31c4ed1_2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805488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61d31c4ed1_2_23"/>
          <p:cNvSpPr txBox="1"/>
          <p:nvPr/>
        </p:nvSpPr>
        <p:spPr>
          <a:xfrm>
            <a:off x="262519" y="872493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프로젝트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161d31c4ed1_2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652946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61d31c4ed1_2_23"/>
          <p:cNvSpPr txBox="1"/>
          <p:nvPr/>
        </p:nvSpPr>
        <p:spPr>
          <a:xfrm>
            <a:off x="256606" y="853540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61d31c4ed1_2_23"/>
          <p:cNvSpPr txBox="1"/>
          <p:nvPr/>
        </p:nvSpPr>
        <p:spPr>
          <a:xfrm>
            <a:off x="239406" y="927671"/>
            <a:ext cx="42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161d31c4ed1_2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025" y="3805100"/>
            <a:ext cx="3452950" cy="34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61d31c4ed1_2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6825" y="3882400"/>
            <a:ext cx="3452950" cy="34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61d31c4ed1_2_23"/>
          <p:cNvSpPr txBox="1"/>
          <p:nvPr/>
        </p:nvSpPr>
        <p:spPr>
          <a:xfrm>
            <a:off x="4699850" y="4700425"/>
            <a:ext cx="1019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161d31c4ed1_2_23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61d31c4ed1_2_41"/>
          <p:cNvPicPr preferRelativeResize="0"/>
          <p:nvPr/>
        </p:nvPicPr>
        <p:blipFill rotWithShape="1">
          <a:blip r:embed="rId3">
            <a:alphaModFix/>
          </a:blip>
          <a:srcRect l="1286" t="4493" r="53105" b="5820"/>
          <a:stretch/>
        </p:blipFill>
        <p:spPr>
          <a:xfrm>
            <a:off x="382913" y="2074763"/>
            <a:ext cx="4233325" cy="43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61d31c4ed1_2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074" y="647313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61d31c4ed1_2_41"/>
          <p:cNvSpPr txBox="1"/>
          <p:nvPr/>
        </p:nvSpPr>
        <p:spPr>
          <a:xfrm>
            <a:off x="236332" y="714318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프로젝트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161d31c4ed1_2_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2622" y="494771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61d31c4ed1_2_41"/>
          <p:cNvSpPr txBox="1"/>
          <p:nvPr/>
        </p:nvSpPr>
        <p:spPr>
          <a:xfrm>
            <a:off x="230418" y="695365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61d31c4ed1_2_41"/>
          <p:cNvSpPr txBox="1"/>
          <p:nvPr/>
        </p:nvSpPr>
        <p:spPr>
          <a:xfrm>
            <a:off x="213218" y="769496"/>
            <a:ext cx="42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161d31c4ed1_2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450" y="1751837"/>
            <a:ext cx="4032300" cy="37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61d31c4ed1_2_41"/>
          <p:cNvSpPr txBox="1"/>
          <p:nvPr/>
        </p:nvSpPr>
        <p:spPr>
          <a:xfrm>
            <a:off x="4340150" y="3445850"/>
            <a:ext cx="20163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0">
                <a:solidFill>
                  <a:srgbClr val="5EBC88"/>
                </a:solidFill>
              </a:rPr>
              <a:t>+</a:t>
            </a:r>
            <a:endParaRPr sz="10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61d31c4ed1_2_41"/>
          <p:cNvSpPr txBox="1"/>
          <p:nvPr/>
        </p:nvSpPr>
        <p:spPr>
          <a:xfrm>
            <a:off x="675600" y="3548775"/>
            <a:ext cx="2176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00" b="1">
                <a:solidFill>
                  <a:srgbClr val="FF0000"/>
                </a:solidFill>
              </a:rPr>
              <a:t>나레이션</a:t>
            </a:r>
            <a:endParaRPr sz="21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61d31c4ed1_2_41"/>
          <p:cNvSpPr txBox="1"/>
          <p:nvPr/>
        </p:nvSpPr>
        <p:spPr>
          <a:xfrm>
            <a:off x="1295950" y="3918525"/>
            <a:ext cx="115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00" b="1">
                <a:solidFill>
                  <a:srgbClr val="0000FF"/>
                </a:solidFill>
              </a:rPr>
              <a:t>대사</a:t>
            </a:r>
            <a:endParaRPr sz="21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g161d31c4ed1_2_41"/>
          <p:cNvCxnSpPr/>
          <p:nvPr/>
        </p:nvCxnSpPr>
        <p:spPr>
          <a:xfrm>
            <a:off x="2451238" y="3598567"/>
            <a:ext cx="1800" cy="365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g161d31c4ed1_2_41"/>
          <p:cNvCxnSpPr/>
          <p:nvPr/>
        </p:nvCxnSpPr>
        <p:spPr>
          <a:xfrm>
            <a:off x="2451252" y="3989185"/>
            <a:ext cx="1800" cy="274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g161d31c4ed1_2_41"/>
          <p:cNvSpPr txBox="1"/>
          <p:nvPr/>
        </p:nvSpPr>
        <p:spPr>
          <a:xfrm>
            <a:off x="6169100" y="5905500"/>
            <a:ext cx="440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000" b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STT</a:t>
            </a:r>
            <a:endParaRPr sz="3000" b="1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 b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(Speech-To-Text)</a:t>
            </a:r>
            <a:endParaRPr sz="2400" b="1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1" name="Google Shape;231;g161d31c4ed1_2_41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161e53d38b7_1_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074" y="647313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61e53d38b7_1_113"/>
          <p:cNvSpPr txBox="1"/>
          <p:nvPr/>
        </p:nvSpPr>
        <p:spPr>
          <a:xfrm>
            <a:off x="236332" y="714318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프로젝트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161e53d38b7_1_1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2622" y="494771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61e53d38b7_1_113"/>
          <p:cNvSpPr txBox="1"/>
          <p:nvPr/>
        </p:nvSpPr>
        <p:spPr>
          <a:xfrm>
            <a:off x="230418" y="695365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61e53d38b7_1_113"/>
          <p:cNvSpPr txBox="1"/>
          <p:nvPr/>
        </p:nvSpPr>
        <p:spPr>
          <a:xfrm>
            <a:off x="213218" y="769496"/>
            <a:ext cx="42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161e53d38b7_1_113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TT소개">
            <a:hlinkClick r:id="" action="ppaction://media"/>
            <a:extLst>
              <a:ext uri="{FF2B5EF4-FFF2-40B4-BE49-F238E27FC236}">
                <a16:creationId xmlns:a16="http://schemas.microsoft.com/office/drawing/2014/main" id="{3FA1A305-082D-5B28-FDA3-6F49D6B6F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2480" y="1381720"/>
            <a:ext cx="9446895" cy="5313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161e53d38b7_1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805488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61e53d38b7_1_12"/>
          <p:cNvSpPr txBox="1"/>
          <p:nvPr/>
        </p:nvSpPr>
        <p:spPr>
          <a:xfrm>
            <a:off x="262519" y="872493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프로젝트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161e53d38b7_1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652946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61e53d38b7_1_12"/>
          <p:cNvSpPr txBox="1"/>
          <p:nvPr/>
        </p:nvSpPr>
        <p:spPr>
          <a:xfrm>
            <a:off x="256606" y="853540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61e53d38b7_1_12"/>
          <p:cNvSpPr txBox="1"/>
          <p:nvPr/>
        </p:nvSpPr>
        <p:spPr>
          <a:xfrm>
            <a:off x="239406" y="927671"/>
            <a:ext cx="42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61e53d38b7_1_12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161e53d38b7_1_12"/>
          <p:cNvPicPr preferRelativeResize="0"/>
          <p:nvPr/>
        </p:nvPicPr>
        <p:blipFill rotWithShape="1">
          <a:blip r:embed="rId5">
            <a:alphaModFix/>
          </a:blip>
          <a:srcRect l="1286" t="4493" r="53105" b="5820"/>
          <a:stretch/>
        </p:blipFill>
        <p:spPr>
          <a:xfrm>
            <a:off x="621825" y="2356781"/>
            <a:ext cx="3950175" cy="408131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61e53d38b7_1_12"/>
          <p:cNvSpPr txBox="1"/>
          <p:nvPr/>
        </p:nvSpPr>
        <p:spPr>
          <a:xfrm>
            <a:off x="4413362" y="3501650"/>
            <a:ext cx="20163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0">
                <a:solidFill>
                  <a:srgbClr val="5EBC88"/>
                </a:solidFill>
              </a:rPr>
              <a:t>+</a:t>
            </a:r>
            <a:endParaRPr sz="10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161e53d38b7_1_12"/>
          <p:cNvSpPr txBox="1"/>
          <p:nvPr/>
        </p:nvSpPr>
        <p:spPr>
          <a:xfrm>
            <a:off x="675600" y="3726325"/>
            <a:ext cx="2176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00" b="1">
                <a:solidFill>
                  <a:srgbClr val="FF0000"/>
                </a:solidFill>
              </a:rPr>
              <a:t>나레이션</a:t>
            </a:r>
            <a:endParaRPr sz="21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161e53d38b7_1_12"/>
          <p:cNvSpPr txBox="1"/>
          <p:nvPr/>
        </p:nvSpPr>
        <p:spPr>
          <a:xfrm>
            <a:off x="1186200" y="4053950"/>
            <a:ext cx="115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00" b="1">
                <a:solidFill>
                  <a:srgbClr val="0000FF"/>
                </a:solidFill>
              </a:rPr>
              <a:t>대사</a:t>
            </a:r>
            <a:endParaRPr sz="2100"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Google Shape;256;g161e53d38b7_1_12"/>
          <p:cNvCxnSpPr/>
          <p:nvPr/>
        </p:nvCxnSpPr>
        <p:spPr>
          <a:xfrm>
            <a:off x="2498663" y="3766667"/>
            <a:ext cx="1800" cy="365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g161e53d38b7_1_12"/>
          <p:cNvCxnSpPr/>
          <p:nvPr/>
        </p:nvCxnSpPr>
        <p:spPr>
          <a:xfrm>
            <a:off x="2498677" y="4140060"/>
            <a:ext cx="1800" cy="274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g161e53d38b7_1_12"/>
          <p:cNvSpPr txBox="1"/>
          <p:nvPr/>
        </p:nvSpPr>
        <p:spPr>
          <a:xfrm>
            <a:off x="5519850" y="5905200"/>
            <a:ext cx="440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000" b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TTS</a:t>
            </a:r>
            <a:endParaRPr sz="3000" b="1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 b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(Text-To-Speech)</a:t>
            </a:r>
            <a:endParaRPr sz="2400" b="1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9" name="Google Shape;259;g161e53d38b7_1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949" y="2432975"/>
            <a:ext cx="3381900" cy="33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160213e394c_3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805488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60213e394c_3_25"/>
          <p:cNvSpPr txBox="1"/>
          <p:nvPr/>
        </p:nvSpPr>
        <p:spPr>
          <a:xfrm>
            <a:off x="262519" y="872493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시연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60213e394c_3_25"/>
          <p:cNvSpPr txBox="1"/>
          <p:nvPr/>
        </p:nvSpPr>
        <p:spPr>
          <a:xfrm>
            <a:off x="256606" y="853540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60213e394c_3_25"/>
          <p:cNvSpPr txBox="1"/>
          <p:nvPr/>
        </p:nvSpPr>
        <p:spPr>
          <a:xfrm>
            <a:off x="239406" y="927671"/>
            <a:ext cx="42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160213e394c_3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652946"/>
            <a:ext cx="502781" cy="60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60213e394c_3_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796" y="652957"/>
            <a:ext cx="502800" cy="6025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60213e394c_3_25"/>
          <p:cNvSpPr txBox="1"/>
          <p:nvPr/>
        </p:nvSpPr>
        <p:spPr>
          <a:xfrm>
            <a:off x="239406" y="927671"/>
            <a:ext cx="42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>
                <a:solidFill>
                  <a:srgbClr val="FFFFFF"/>
                </a:solidFill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60213e394c_3_25"/>
          <p:cNvSpPr txBox="1"/>
          <p:nvPr/>
        </p:nvSpPr>
        <p:spPr>
          <a:xfrm>
            <a:off x="256606" y="853540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160213e394c_3_25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160213e394c_3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9950" y="1497085"/>
            <a:ext cx="8615925" cy="574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60213e394c_3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815888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60213e394c_3_35"/>
          <p:cNvSpPr txBox="1"/>
          <p:nvPr/>
        </p:nvSpPr>
        <p:spPr>
          <a:xfrm>
            <a:off x="262519" y="882893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향후 계획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160213e394c_3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663346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60213e394c_3_35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160213e394c_3_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383" y="662832"/>
            <a:ext cx="503625" cy="60354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60213e394c_3_35"/>
          <p:cNvSpPr txBox="1"/>
          <p:nvPr/>
        </p:nvSpPr>
        <p:spPr>
          <a:xfrm>
            <a:off x="239443" y="911508"/>
            <a:ext cx="42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>
                <a:solidFill>
                  <a:srgbClr val="FFFFFF"/>
                </a:solidFill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160213e394c_3_35"/>
          <p:cNvSpPr txBox="1"/>
          <p:nvPr/>
        </p:nvSpPr>
        <p:spPr>
          <a:xfrm>
            <a:off x="256543" y="797253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g160213e394c_3_35"/>
          <p:cNvGrpSpPr/>
          <p:nvPr/>
        </p:nvGrpSpPr>
        <p:grpSpPr>
          <a:xfrm>
            <a:off x="761888" y="1583278"/>
            <a:ext cx="9172809" cy="5238465"/>
            <a:chOff x="1359000" y="2334800"/>
            <a:chExt cx="8011886" cy="4575478"/>
          </a:xfrm>
        </p:grpSpPr>
        <p:pic>
          <p:nvPicPr>
            <p:cNvPr id="286" name="Google Shape;286;g160213e394c_3_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59000" y="2334800"/>
              <a:ext cx="1768525" cy="176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7" name="Google Shape;287;g160213e394c_3_35"/>
            <p:cNvGrpSpPr/>
            <p:nvPr/>
          </p:nvGrpSpPr>
          <p:grpSpPr>
            <a:xfrm>
              <a:off x="7606091" y="2541753"/>
              <a:ext cx="1764795" cy="1764860"/>
              <a:chOff x="3802650" y="1992247"/>
              <a:chExt cx="3154800" cy="3334328"/>
            </a:xfrm>
          </p:grpSpPr>
          <p:pic>
            <p:nvPicPr>
              <p:cNvPr id="288" name="Google Shape;288;g160213e394c_3_35"/>
              <p:cNvPicPr preferRelativeResize="0"/>
              <p:nvPr/>
            </p:nvPicPr>
            <p:blipFill rotWithShape="1">
              <a:blip r:embed="rId7">
                <a:alphaModFix/>
              </a:blip>
              <a:srcRect b="2818"/>
              <a:stretch/>
            </p:blipFill>
            <p:spPr>
              <a:xfrm>
                <a:off x="3937422" y="1992247"/>
                <a:ext cx="2821750" cy="2390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9" name="Google Shape;289;g160213e394c_3_35"/>
              <p:cNvSpPr txBox="1"/>
              <p:nvPr/>
            </p:nvSpPr>
            <p:spPr>
              <a:xfrm>
                <a:off x="3802650" y="4107675"/>
                <a:ext cx="3154800" cy="121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sz="3000" b="1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</a:t>
                </a:r>
                <a:r>
                  <a:rPr lang="en-US" sz="3000" b="1">
                    <a:solidFill>
                      <a:srgbClr val="FFC0CB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</a:t>
                </a:r>
                <a:r>
                  <a:rPr lang="en-US" sz="3000" b="1">
                    <a:solidFill>
                      <a:srgbClr val="008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r>
                  <a:rPr lang="en-US" sz="3000" b="1">
                    <a:solidFill>
                      <a:srgbClr val="80008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r>
                  <a:rPr lang="en-US" sz="3000" b="1">
                    <a:solidFill>
                      <a:srgbClr val="2F2B2B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Z</a:t>
                </a:r>
                <a:endParaRPr sz="3000" b="1">
                  <a:solidFill>
                    <a:srgbClr val="2F2B2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90" name="Google Shape;290;g160213e394c_3_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1138" y="2715825"/>
              <a:ext cx="503625" cy="503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g160213e394c_3_35"/>
            <p:cNvSpPr/>
            <p:nvPr/>
          </p:nvSpPr>
          <p:spPr>
            <a:xfrm>
              <a:off x="3459900" y="3045450"/>
              <a:ext cx="3659400" cy="659700"/>
            </a:xfrm>
            <a:prstGeom prst="rightArrow">
              <a:avLst>
                <a:gd name="adj1" fmla="val 13802"/>
                <a:gd name="adj2" fmla="val 39310"/>
              </a:avLst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g160213e394c_3_35"/>
            <p:cNvSpPr/>
            <p:nvPr/>
          </p:nvSpPr>
          <p:spPr>
            <a:xfrm>
              <a:off x="1647313" y="4182750"/>
              <a:ext cx="1191900" cy="323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동화 작가</a:t>
              </a:r>
              <a:endParaRPr sz="2000" b="1"/>
            </a:p>
          </p:txBody>
        </p:sp>
        <p:sp>
          <p:nvSpPr>
            <p:cNvPr id="293" name="Google Shape;293;g160213e394c_3_35"/>
            <p:cNvSpPr/>
            <p:nvPr/>
          </p:nvSpPr>
          <p:spPr>
            <a:xfrm>
              <a:off x="7852038" y="4182750"/>
              <a:ext cx="1191900" cy="323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작품 등록</a:t>
              </a:r>
              <a:endParaRPr sz="2000" b="1"/>
            </a:p>
          </p:txBody>
        </p:sp>
        <p:sp>
          <p:nvSpPr>
            <p:cNvPr id="294" name="Google Shape;294;g160213e394c_3_35"/>
            <p:cNvSpPr/>
            <p:nvPr/>
          </p:nvSpPr>
          <p:spPr>
            <a:xfrm rot="-5400000">
              <a:off x="4626213" y="3656250"/>
              <a:ext cx="1191900" cy="659700"/>
            </a:xfrm>
            <a:prstGeom prst="rightArrow">
              <a:avLst>
                <a:gd name="adj1" fmla="val 13802"/>
                <a:gd name="adj2" fmla="val 0"/>
              </a:avLst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5" name="Google Shape;295;g160213e394c_3_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316448" y="4744675"/>
              <a:ext cx="1764792" cy="1764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g160213e394c_3_35"/>
            <p:cNvSpPr/>
            <p:nvPr/>
          </p:nvSpPr>
          <p:spPr>
            <a:xfrm>
              <a:off x="4686908" y="6587178"/>
              <a:ext cx="1578600" cy="323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 </a:t>
              </a:r>
              <a:r>
                <a:rPr lang="en-US" sz="2000" b="1"/>
                <a:t>학습된 TTS </a:t>
              </a:r>
              <a:endParaRPr sz="2000" b="1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160213e394c_3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00" y="1497076"/>
            <a:ext cx="9785774" cy="55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60213e394c_3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261" y="696113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60213e394c_3_30"/>
          <p:cNvSpPr txBox="1"/>
          <p:nvPr/>
        </p:nvSpPr>
        <p:spPr>
          <a:xfrm>
            <a:off x="262519" y="763118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프로젝트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160213e394c_3_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809" y="543571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60213e394c_3_30"/>
          <p:cNvSpPr txBox="1"/>
          <p:nvPr/>
        </p:nvSpPr>
        <p:spPr>
          <a:xfrm>
            <a:off x="256606" y="744165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160213e394c_3_30"/>
          <p:cNvSpPr txBox="1"/>
          <p:nvPr/>
        </p:nvSpPr>
        <p:spPr>
          <a:xfrm>
            <a:off x="239406" y="818296"/>
            <a:ext cx="42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160213e394c_3_30"/>
          <p:cNvSpPr txBox="1"/>
          <p:nvPr/>
        </p:nvSpPr>
        <p:spPr>
          <a:xfrm>
            <a:off x="-2478050" y="2402950"/>
            <a:ext cx="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60213e394c_3_30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776463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0"/>
          <p:cNvSpPr txBox="1"/>
          <p:nvPr/>
        </p:nvSpPr>
        <p:spPr>
          <a:xfrm>
            <a:off x="262519" y="843468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팀원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623921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0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175" y="2121858"/>
            <a:ext cx="2458877" cy="21504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8" name="Google Shape;318;p10"/>
          <p:cNvSpPr txBox="1"/>
          <p:nvPr/>
        </p:nvSpPr>
        <p:spPr>
          <a:xfrm>
            <a:off x="819395" y="2279226"/>
            <a:ext cx="137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2FA599"/>
                </a:solidFill>
              </a:rPr>
              <a:t>김민지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0"/>
          <p:cNvSpPr txBox="1"/>
          <p:nvPr/>
        </p:nvSpPr>
        <p:spPr>
          <a:xfrm>
            <a:off x="1005458" y="3103429"/>
            <a:ext cx="177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Frontend</a:t>
            </a:r>
            <a:endParaRPr sz="1700" b="1">
              <a:solidFill>
                <a:srgbClr val="1C2F6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디테일 페이지</a:t>
            </a:r>
            <a:endParaRPr sz="1700" b="1">
              <a:solidFill>
                <a:srgbClr val="1C2F69"/>
              </a:solidFill>
            </a:endParaRPr>
          </a:p>
        </p:txBody>
      </p:sp>
      <p:pic>
        <p:nvPicPr>
          <p:cNvPr id="320" name="Google Shape;32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95631" y="1920175"/>
            <a:ext cx="1098456" cy="109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34375" y="2135532"/>
            <a:ext cx="2462272" cy="215592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"/>
          <p:cNvSpPr txBox="1"/>
          <p:nvPr/>
        </p:nvSpPr>
        <p:spPr>
          <a:xfrm>
            <a:off x="4215538" y="2290199"/>
            <a:ext cx="1378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A4C2F4"/>
                </a:solidFill>
              </a:rPr>
              <a:t>김수환</a:t>
            </a:r>
            <a:endParaRPr sz="2500" b="1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"/>
          <p:cNvSpPr txBox="1"/>
          <p:nvPr/>
        </p:nvSpPr>
        <p:spPr>
          <a:xfrm>
            <a:off x="4469735" y="3128231"/>
            <a:ext cx="1776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Frontend</a:t>
            </a:r>
            <a:endParaRPr sz="1700" b="1">
              <a:solidFill>
                <a:srgbClr val="1C2F6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메인 페이지</a:t>
            </a:r>
            <a:br>
              <a:rPr lang="en-US" sz="1700" b="1">
                <a:solidFill>
                  <a:srgbClr val="1C2F69"/>
                </a:solidFill>
              </a:rPr>
            </a:br>
            <a:r>
              <a:rPr lang="en-US" sz="1700" b="1">
                <a:solidFill>
                  <a:srgbClr val="1C2F69"/>
                </a:solidFill>
              </a:rPr>
              <a:t>목록 페이지</a:t>
            </a:r>
            <a:endParaRPr sz="1700" b="1">
              <a:solidFill>
                <a:srgbClr val="1C2F69"/>
              </a:solidFill>
            </a:endParaRPr>
          </a:p>
        </p:txBody>
      </p:sp>
      <p:pic>
        <p:nvPicPr>
          <p:cNvPr id="324" name="Google Shape;324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68940" y="1861599"/>
            <a:ext cx="1099972" cy="109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69425" y="2133177"/>
            <a:ext cx="2443061" cy="213912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0"/>
          <p:cNvSpPr txBox="1"/>
          <p:nvPr/>
        </p:nvSpPr>
        <p:spPr>
          <a:xfrm>
            <a:off x="7562452" y="2286639"/>
            <a:ext cx="1367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E3401F"/>
                </a:solidFill>
              </a:rPr>
              <a:t>이도경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0"/>
          <p:cNvSpPr txBox="1"/>
          <p:nvPr/>
        </p:nvSpPr>
        <p:spPr>
          <a:xfrm>
            <a:off x="7645267" y="3109191"/>
            <a:ext cx="189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Backend</a:t>
            </a:r>
            <a:endParaRPr sz="1700" b="1">
              <a:solidFill>
                <a:srgbClr val="1C2F6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TTS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92029" y="1862899"/>
            <a:ext cx="1091403" cy="109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7500" y="4961812"/>
            <a:ext cx="2460424" cy="215431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0"/>
          <p:cNvSpPr txBox="1"/>
          <p:nvPr/>
        </p:nvSpPr>
        <p:spPr>
          <a:xfrm>
            <a:off x="1025711" y="5082556"/>
            <a:ext cx="13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FFB352"/>
                </a:solidFill>
              </a:rPr>
              <a:t>이종은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 txBox="1"/>
          <p:nvPr/>
        </p:nvSpPr>
        <p:spPr>
          <a:xfrm>
            <a:off x="1004878" y="5870975"/>
            <a:ext cx="136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Backend</a:t>
            </a:r>
            <a:endParaRPr sz="1700" b="1">
              <a:solidFill>
                <a:srgbClr val="1C2F6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CI/CD</a:t>
            </a:r>
            <a:endParaRPr sz="1700" b="1">
              <a:solidFill>
                <a:srgbClr val="1C2F69"/>
              </a:solidFill>
            </a:endParaRPr>
          </a:p>
        </p:txBody>
      </p:sp>
      <p:pic>
        <p:nvPicPr>
          <p:cNvPr id="332" name="Google Shape;332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18179" y="4682425"/>
            <a:ext cx="1099146" cy="109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98383" y="623407"/>
            <a:ext cx="503625" cy="60354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0"/>
          <p:cNvSpPr txBox="1"/>
          <p:nvPr/>
        </p:nvSpPr>
        <p:spPr>
          <a:xfrm>
            <a:off x="239443" y="872083"/>
            <a:ext cx="42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>
                <a:solidFill>
                  <a:srgbClr val="FFFFFF"/>
                </a:solidFill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0"/>
          <p:cNvSpPr txBox="1"/>
          <p:nvPr/>
        </p:nvSpPr>
        <p:spPr>
          <a:xfrm>
            <a:off x="256543" y="757828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71742" y="1996290"/>
            <a:ext cx="946209" cy="94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0"/>
          <p:cNvPicPr preferRelativeResize="0"/>
          <p:nvPr/>
        </p:nvPicPr>
        <p:blipFill rotWithShape="1">
          <a:blip r:embed="rId15">
            <a:alphaModFix/>
          </a:blip>
          <a:srcRect b="20394"/>
          <a:stretch/>
        </p:blipFill>
        <p:spPr>
          <a:xfrm>
            <a:off x="5636442" y="1937834"/>
            <a:ext cx="947400" cy="9474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38" name="Google Shape;338;p10"/>
          <p:cNvPicPr preferRelativeResize="0"/>
          <p:nvPr/>
        </p:nvPicPr>
        <p:blipFill rotWithShape="1">
          <a:blip r:embed="rId16">
            <a:alphaModFix/>
          </a:blip>
          <a:srcRect b="28000"/>
          <a:stretch/>
        </p:blipFill>
        <p:spPr>
          <a:xfrm>
            <a:off x="8969422" y="1938000"/>
            <a:ext cx="940200" cy="94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9" name="Google Shape;339;p10"/>
          <p:cNvPicPr preferRelativeResize="0"/>
          <p:nvPr/>
        </p:nvPicPr>
        <p:blipFill rotWithShape="1">
          <a:blip r:embed="rId17">
            <a:alphaModFix/>
          </a:blip>
          <a:srcRect b="26713"/>
          <a:stretch/>
        </p:blipFill>
        <p:spPr>
          <a:xfrm>
            <a:off x="2393835" y="4757001"/>
            <a:ext cx="948000" cy="94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0" name="Google Shape;340;p1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036125" y="4971947"/>
            <a:ext cx="2550979" cy="223098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0"/>
          <p:cNvSpPr txBox="1"/>
          <p:nvPr/>
        </p:nvSpPr>
        <p:spPr>
          <a:xfrm>
            <a:off x="4290346" y="5092894"/>
            <a:ext cx="1428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2"/>
                </a:solidFill>
              </a:rPr>
              <a:t>최병성</a:t>
            </a:r>
            <a:endParaRPr sz="25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"/>
          <p:cNvSpPr txBox="1"/>
          <p:nvPr/>
        </p:nvSpPr>
        <p:spPr>
          <a:xfrm>
            <a:off x="4485032" y="5914733"/>
            <a:ext cx="1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Frontend</a:t>
            </a:r>
            <a:endParaRPr sz="1700" b="1">
              <a:solidFill>
                <a:srgbClr val="1C2F6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동화 진행 페이지</a:t>
            </a:r>
            <a:endParaRPr sz="1700" b="1">
              <a:solidFill>
                <a:srgbClr val="1C2F69"/>
              </a:solidFill>
            </a:endParaRPr>
          </a:p>
        </p:txBody>
      </p:sp>
      <p:pic>
        <p:nvPicPr>
          <p:cNvPr id="343" name="Google Shape;343;p1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625975" y="4682426"/>
            <a:ext cx="1139600" cy="11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370075" y="4954425"/>
            <a:ext cx="2443146" cy="213673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0"/>
          <p:cNvSpPr txBox="1"/>
          <p:nvPr/>
        </p:nvSpPr>
        <p:spPr>
          <a:xfrm>
            <a:off x="7562367" y="5119580"/>
            <a:ext cx="2090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accent3"/>
                </a:solidFill>
              </a:rPr>
              <a:t>하미르</a:t>
            </a:r>
            <a:endParaRPr sz="2500" b="1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"/>
          <p:cNvSpPr txBox="1"/>
          <p:nvPr/>
        </p:nvSpPr>
        <p:spPr>
          <a:xfrm>
            <a:off x="7711708" y="5827198"/>
            <a:ext cx="189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Backend</a:t>
            </a:r>
            <a:endParaRPr sz="1700" b="1">
              <a:solidFill>
                <a:srgbClr val="1C2F6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2F69"/>
                </a:solidFill>
              </a:rPr>
              <a:t>STT</a:t>
            </a:r>
            <a:endParaRPr sz="1700" b="1">
              <a:solidFill>
                <a:srgbClr val="1C2F69"/>
              </a:solidFill>
            </a:endParaRPr>
          </a:p>
        </p:txBody>
      </p:sp>
      <p:pic>
        <p:nvPicPr>
          <p:cNvPr id="347" name="Google Shape;347;p1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891984" y="4713500"/>
            <a:ext cx="1091441" cy="109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700580" y="4760871"/>
            <a:ext cx="982800" cy="98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9" name="Google Shape;349;p1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968867" y="4788633"/>
            <a:ext cx="941400" cy="941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160213e394c_3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836" y="619363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60213e394c_3_40"/>
          <p:cNvSpPr txBox="1"/>
          <p:nvPr/>
        </p:nvSpPr>
        <p:spPr>
          <a:xfrm>
            <a:off x="305094" y="686368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QnA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160213e394c_3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384" y="466821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60213e394c_3_40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160213e394c_3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0958" y="466307"/>
            <a:ext cx="503625" cy="60354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60213e394c_3_40"/>
          <p:cNvSpPr txBox="1"/>
          <p:nvPr/>
        </p:nvSpPr>
        <p:spPr>
          <a:xfrm>
            <a:off x="282018" y="714983"/>
            <a:ext cx="42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>
                <a:solidFill>
                  <a:srgbClr val="FFFFFF"/>
                </a:solidFill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160213e394c_3_40"/>
          <p:cNvSpPr txBox="1"/>
          <p:nvPr/>
        </p:nvSpPr>
        <p:spPr>
          <a:xfrm>
            <a:off x="299118" y="600728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160213e394c_3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9499" y="1266375"/>
            <a:ext cx="5937575" cy="59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61d31c4ed1_3_10"/>
          <p:cNvSpPr txBox="1"/>
          <p:nvPr/>
        </p:nvSpPr>
        <p:spPr>
          <a:xfrm>
            <a:off x="1837372" y="3239584"/>
            <a:ext cx="702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FA599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lang="en-US" sz="4800">
                <a:solidFill>
                  <a:srgbClr val="1C2F69"/>
                </a:solidFill>
                <a:latin typeface="Arial"/>
                <a:ea typeface="Arial"/>
                <a:cs typeface="Arial"/>
                <a:sym typeface="Arial"/>
              </a:rPr>
              <a:t> You!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g161d31c4ed1_3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4090" y="3940289"/>
            <a:ext cx="3727058" cy="28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61d31c4ed1_3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1148" y="3660378"/>
            <a:ext cx="420605" cy="466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3511089" y="1230950"/>
            <a:ext cx="367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C2F69"/>
                </a:solidFill>
              </a:rPr>
              <a:t>Contents</a:t>
            </a:r>
            <a:endParaRPr sz="6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404348" y="4650757"/>
            <a:ext cx="31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E3401F"/>
                </a:solidFill>
              </a:rPr>
              <a:t>기획 배경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247" y="2783311"/>
            <a:ext cx="1335124" cy="16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1467725" y="3315983"/>
            <a:ext cx="1028168" cy="38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487060" y="3512836"/>
            <a:ext cx="989499" cy="110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8736" y="4919875"/>
            <a:ext cx="1706146" cy="19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2648221" y="4650757"/>
            <a:ext cx="31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2FA599"/>
                </a:solidFill>
              </a:rPr>
              <a:t>프로젝트 소개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58121" y="2783311"/>
            <a:ext cx="1335124" cy="16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3711599" y="3315983"/>
            <a:ext cx="1028168" cy="38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730933" y="3512836"/>
            <a:ext cx="98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200">
                <a:solidFill>
                  <a:srgbClr val="FFFFFF"/>
                </a:solidFill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74476" y="4919875"/>
            <a:ext cx="1702412" cy="19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4892095" y="4650757"/>
            <a:ext cx="31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58A3C"/>
                </a:solidFill>
              </a:rPr>
              <a:t>시연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01994" y="2783311"/>
            <a:ext cx="1335124" cy="16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5955472" y="3315983"/>
            <a:ext cx="1028168" cy="38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974806" y="3512836"/>
            <a:ext cx="98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200">
                <a:solidFill>
                  <a:srgbClr val="FFFFFF"/>
                </a:solidFill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13389" y="4919875"/>
            <a:ext cx="1712333" cy="19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7135968" y="4650757"/>
            <a:ext cx="31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B352"/>
                </a:solidFill>
              </a:rPr>
              <a:t>마무리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45867" y="2783311"/>
            <a:ext cx="1335124" cy="16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8199345" y="3315983"/>
            <a:ext cx="1028168" cy="38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8218679" y="3512836"/>
            <a:ext cx="98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200">
                <a:solidFill>
                  <a:srgbClr val="FFFFFF"/>
                </a:solidFill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60356" y="4919875"/>
            <a:ext cx="1706146" cy="19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5f0da25673_2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641363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5f0da25673_2_26"/>
          <p:cNvSpPr txBox="1"/>
          <p:nvPr/>
        </p:nvSpPr>
        <p:spPr>
          <a:xfrm>
            <a:off x="262519" y="708368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기획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15f0da25673_2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488821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5f0da25673_2_26"/>
          <p:cNvSpPr txBox="1"/>
          <p:nvPr/>
        </p:nvSpPr>
        <p:spPr>
          <a:xfrm>
            <a:off x="256606" y="689415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5f0da25673_2_26"/>
          <p:cNvSpPr txBox="1"/>
          <p:nvPr/>
        </p:nvSpPr>
        <p:spPr>
          <a:xfrm>
            <a:off x="263886" y="763546"/>
            <a:ext cx="37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5f0da25673_2_26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15f0da25673_2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9900" y="1497077"/>
            <a:ext cx="7996776" cy="53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5f0da25673_2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075" y="1649275"/>
            <a:ext cx="7617300" cy="5026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5f0da25673_2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9346" y="1497075"/>
            <a:ext cx="6950429" cy="50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161e53d38b7_1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641363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61e53d38b7_1_48"/>
          <p:cNvSpPr txBox="1"/>
          <p:nvPr/>
        </p:nvSpPr>
        <p:spPr>
          <a:xfrm>
            <a:off x="262519" y="708368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기획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161e53d38b7_1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488821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61e53d38b7_1_48"/>
          <p:cNvSpPr txBox="1"/>
          <p:nvPr/>
        </p:nvSpPr>
        <p:spPr>
          <a:xfrm>
            <a:off x="256606" y="689415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61e53d38b7_1_48"/>
          <p:cNvSpPr txBox="1"/>
          <p:nvPr/>
        </p:nvSpPr>
        <p:spPr>
          <a:xfrm>
            <a:off x="263886" y="763546"/>
            <a:ext cx="37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61e53d38b7_1_48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161e53d38b7_1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900" y="1497075"/>
            <a:ext cx="8112775" cy="5404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161e53d38b7_1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641363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61e53d38b7_1_61"/>
          <p:cNvSpPr txBox="1"/>
          <p:nvPr/>
        </p:nvSpPr>
        <p:spPr>
          <a:xfrm>
            <a:off x="262519" y="708368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기획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161e53d38b7_1_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488821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61e53d38b7_1_61"/>
          <p:cNvSpPr txBox="1"/>
          <p:nvPr/>
        </p:nvSpPr>
        <p:spPr>
          <a:xfrm>
            <a:off x="256606" y="689415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161e53d38b7_1_61"/>
          <p:cNvSpPr txBox="1"/>
          <p:nvPr/>
        </p:nvSpPr>
        <p:spPr>
          <a:xfrm>
            <a:off x="263886" y="763546"/>
            <a:ext cx="37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61e53d38b7_1_61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161e53d38b7_1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00000">
            <a:off x="1465150" y="1442738"/>
            <a:ext cx="3853301" cy="3614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0" name="Google Shape;150;g161e53d38b7_1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4475" y="1355200"/>
            <a:ext cx="5197401" cy="3193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1" name="Google Shape;151;g161e53d38b7_1_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63771">
            <a:off x="1411726" y="4138425"/>
            <a:ext cx="4532925" cy="29507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2" name="Google Shape;152;g161e53d38b7_1_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06421">
            <a:off x="4892943" y="3962375"/>
            <a:ext cx="4113056" cy="31934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161e53d38b7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641363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61e53d38b7_1_75"/>
          <p:cNvSpPr txBox="1"/>
          <p:nvPr/>
        </p:nvSpPr>
        <p:spPr>
          <a:xfrm>
            <a:off x="262519" y="708368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기획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161e53d38b7_1_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488821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61e53d38b7_1_75"/>
          <p:cNvSpPr txBox="1"/>
          <p:nvPr/>
        </p:nvSpPr>
        <p:spPr>
          <a:xfrm>
            <a:off x="256606" y="689415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61e53d38b7_1_75"/>
          <p:cNvSpPr txBox="1"/>
          <p:nvPr/>
        </p:nvSpPr>
        <p:spPr>
          <a:xfrm>
            <a:off x="263886" y="763546"/>
            <a:ext cx="37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61e53d38b7_1_75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161e53d38b7_1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1400" y="1091350"/>
            <a:ext cx="4569750" cy="62278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161e53d38b7_1_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641363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61e53d38b7_1_87"/>
          <p:cNvSpPr txBox="1"/>
          <p:nvPr/>
        </p:nvSpPr>
        <p:spPr>
          <a:xfrm>
            <a:off x="262519" y="708368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기획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61e53d38b7_1_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488821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61e53d38b7_1_87"/>
          <p:cNvSpPr txBox="1"/>
          <p:nvPr/>
        </p:nvSpPr>
        <p:spPr>
          <a:xfrm>
            <a:off x="256606" y="689415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61e53d38b7_1_87"/>
          <p:cNvSpPr txBox="1"/>
          <p:nvPr/>
        </p:nvSpPr>
        <p:spPr>
          <a:xfrm>
            <a:off x="263886" y="763546"/>
            <a:ext cx="37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61e53d38b7_1_87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161e53d38b7_1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136" y="1261872"/>
            <a:ext cx="8513973" cy="56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61e53d38b7_1_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641363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61e53d38b7_1_99"/>
          <p:cNvSpPr txBox="1"/>
          <p:nvPr/>
        </p:nvSpPr>
        <p:spPr>
          <a:xfrm>
            <a:off x="262519" y="708368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기획 배경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61e53d38b7_1_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488821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61e53d38b7_1_99"/>
          <p:cNvSpPr txBox="1"/>
          <p:nvPr/>
        </p:nvSpPr>
        <p:spPr>
          <a:xfrm>
            <a:off x="256606" y="689415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161e53d38b7_1_99"/>
          <p:cNvSpPr txBox="1"/>
          <p:nvPr/>
        </p:nvSpPr>
        <p:spPr>
          <a:xfrm>
            <a:off x="263886" y="763546"/>
            <a:ext cx="37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61e53d38b7_1_99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161e53d38b7_1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753" y="1266383"/>
            <a:ext cx="8513065" cy="567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0213e394c_3_15"/>
          <p:cNvSpPr txBox="1">
            <a:spLocks noGrp="1"/>
          </p:cNvSpPr>
          <p:nvPr>
            <p:ph type="subTitle" idx="1"/>
          </p:nvPr>
        </p:nvSpPr>
        <p:spPr>
          <a:xfrm>
            <a:off x="2147875" y="5272850"/>
            <a:ext cx="6400800" cy="175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아이와 </a:t>
            </a:r>
            <a:r>
              <a:rPr lang="en-US" sz="3500">
                <a:solidFill>
                  <a:srgbClr val="FFB35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교감</a:t>
            </a:r>
            <a:r>
              <a:rPr lang="en-US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하면서 실감나게 동화를 읽어줄 수 있는 서비스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g160213e394c_3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261" y="718488"/>
            <a:ext cx="10117315" cy="36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60213e394c_3_15"/>
          <p:cNvSpPr txBox="1"/>
          <p:nvPr/>
        </p:nvSpPr>
        <p:spPr>
          <a:xfrm>
            <a:off x="262519" y="785493"/>
            <a:ext cx="31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프로젝트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160213e394c_3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809" y="565946"/>
            <a:ext cx="502781" cy="6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60213e394c_3_15"/>
          <p:cNvSpPr txBox="1"/>
          <p:nvPr/>
        </p:nvSpPr>
        <p:spPr>
          <a:xfrm>
            <a:off x="256606" y="766540"/>
            <a:ext cx="38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60213e394c_3_15"/>
          <p:cNvSpPr txBox="1"/>
          <p:nvPr/>
        </p:nvSpPr>
        <p:spPr>
          <a:xfrm>
            <a:off x="239406" y="840671"/>
            <a:ext cx="42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g160213e394c_3_15"/>
          <p:cNvGrpSpPr/>
          <p:nvPr/>
        </p:nvGrpSpPr>
        <p:grpSpPr>
          <a:xfrm>
            <a:off x="3717815" y="1351395"/>
            <a:ext cx="3189142" cy="3798737"/>
            <a:chOff x="3905659" y="1972122"/>
            <a:chExt cx="2821750" cy="3361120"/>
          </a:xfrm>
        </p:grpSpPr>
        <p:pic>
          <p:nvPicPr>
            <p:cNvPr id="197" name="Google Shape;197;g160213e394c_3_15"/>
            <p:cNvPicPr preferRelativeResize="0"/>
            <p:nvPr/>
          </p:nvPicPr>
          <p:blipFill rotWithShape="1">
            <a:blip r:embed="rId5">
              <a:alphaModFix/>
            </a:blip>
            <a:srcRect b="2818"/>
            <a:stretch/>
          </p:blipFill>
          <p:spPr>
            <a:xfrm>
              <a:off x="3905659" y="1972122"/>
              <a:ext cx="2821750" cy="2390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g160213e394c_3_15"/>
            <p:cNvSpPr txBox="1"/>
            <p:nvPr/>
          </p:nvSpPr>
          <p:spPr>
            <a:xfrm>
              <a:off x="3920787" y="4216641"/>
              <a:ext cx="2791500" cy="11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lang="en-US" sz="70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lang="en-US" sz="7000" b="1">
                  <a:solidFill>
                    <a:srgbClr val="FFC0CB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lang="en-US" sz="7000" b="1">
                  <a:solidFill>
                    <a:srgbClr val="008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7000" b="1">
                  <a:solidFill>
                    <a:srgbClr val="800080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lang="en-US" sz="7000" b="1">
                  <a:solidFill>
                    <a:srgbClr val="2F2B2B"/>
                  </a:solidFill>
                  <a:latin typeface="Calibri"/>
                  <a:ea typeface="Calibri"/>
                  <a:cs typeface="Calibri"/>
                  <a:sym typeface="Calibri"/>
                </a:rPr>
                <a:t>Z</a:t>
              </a:r>
              <a:endParaRPr sz="7000" b="1">
                <a:solidFill>
                  <a:srgbClr val="2F2B2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g160213e394c_3_15"/>
          <p:cNvSpPr txBox="1"/>
          <p:nvPr/>
        </p:nvSpPr>
        <p:spPr>
          <a:xfrm>
            <a:off x="8064500" y="1266370"/>
            <a:ext cx="23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BOOKIZ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사용자 지정</PresentationFormat>
  <Paragraphs>164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Malgun Gothic</vt:lpstr>
      <vt:lpstr>Arial</vt:lpstr>
      <vt:lpstr>Calibri</vt:lpstr>
      <vt:lpstr>Times New Roman</vt:lpstr>
      <vt:lpstr>Verdana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BOOK + KIDS = BOOKIZ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 승엽</cp:lastModifiedBy>
  <cp:revision>1</cp:revision>
  <dcterms:created xsi:type="dcterms:W3CDTF">2022-10-04T11:16:44Z</dcterms:created>
  <dcterms:modified xsi:type="dcterms:W3CDTF">2022-10-07T01:36:27Z</dcterms:modified>
</cp:coreProperties>
</file>